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sldIdLst>
    <p:sldId id="256" r:id="rId5"/>
    <p:sldId id="258" r:id="rId6"/>
    <p:sldId id="274" r:id="rId7"/>
    <p:sldId id="276" r:id="rId8"/>
    <p:sldId id="277" r:id="rId9"/>
    <p:sldId id="279" r:id="rId10"/>
    <p:sldId id="280" r:id="rId11"/>
    <p:sldId id="287" r:id="rId12"/>
    <p:sldId id="259" r:id="rId13"/>
    <p:sldId id="281" r:id="rId14"/>
    <p:sldId id="282" r:id="rId15"/>
    <p:sldId id="284" r:id="rId16"/>
    <p:sldId id="285" r:id="rId17"/>
    <p:sldId id="286" r:id="rId18"/>
    <p:sldId id="272" r:id="rId19"/>
    <p:sldId id="273" r:id="rId2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2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46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7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4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9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7FEB7B-614D-4940-B44C-59B63EFC394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33C803-CE57-470D-B9EF-2B4A6CA23B3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98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DC577-4CA0-4219-B8E0-6F2366C3DB5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8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DDF4D-1997-4C3E-9EBB-49B00FCC888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33008-822B-4166-B07F-DB47B6419B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F1799-54F2-4E9E-8B6A-519FDA4DFEB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217AD2-785F-4821-849D-B04E78EF6CA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04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2ACF86-0BA8-4803-9CCA-4B2AC79C8CB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AC23F-CFF8-4A1B-A553-0EE56B9B930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4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2D821D-6F84-4AA2-B18B-9B68FA9F072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B0207-8EDF-4BA8-B911-343E3A772E1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3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19E21-4F48-43D3-8AF0-B1477CA4192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2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3416E-956A-49BF-B501-7ADC585E16F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2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C356B-2899-4E72-9CA4-0FEEF36A5FB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99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9E84B-441E-48C7-A945-9349F4353F7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814092-DDC1-4E6C-8300-9FAE878B316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40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3FE495-D0E1-4AB9-AB9C-B4CC37850DA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9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2A62FC-1E85-41AE-9FCD-C9EDA56F70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40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F2E72-AF44-4A04-8D63-B83ED649E83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4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98776-232E-4D6F-A937-B9BD9606685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33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9B99A0-87BC-4A72-9283-9FF4BDD3F1E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6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0B4C47-AC98-40E0-9D87-978AB0CC35D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5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53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7FEB7B-614D-4940-B44C-59B63EFC394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9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33C803-CE57-470D-B9EF-2B4A6CA23B3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5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DC577-4CA0-4219-B8E0-6F2366C3DB5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45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DDF4D-1997-4C3E-9EBB-49B00FCC888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4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33008-822B-4166-B07F-DB47B6419B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0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F1799-54F2-4E9E-8B6A-519FDA4DFEB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2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217AD2-785F-4821-849D-B04E78EF6CA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63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2ACF86-0BA8-4803-9CCA-4B2AC79C8CB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62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AC23F-CFF8-4A1B-A553-0EE56B9B930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7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2D821D-6F84-4AA2-B18B-9B68FA9F072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28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B0207-8EDF-4BA8-B911-343E3A772E1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0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3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7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5803C3-991A-49FA-8FAB-231D1AC9F4B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F451-3025-4A55-90D1-63C9B7194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7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82DB74-69B4-41EE-9788-0C4E06D7636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055" name="Picture 7" descr="фон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8"/>
          <p:cNvSpPr txBox="1">
            <a:spLocks noChangeArrowheads="1"/>
          </p:cNvSpPr>
          <p:nvPr userDrawn="1"/>
        </p:nvSpPr>
        <p:spPr bwMode="auto">
          <a:xfrm>
            <a:off x="2734733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 1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Text Box 9"/>
          <p:cNvSpPr txBox="1">
            <a:spLocks noChangeArrowheads="1"/>
          </p:cNvSpPr>
          <p:nvPr userDrawn="1"/>
        </p:nvSpPr>
        <p:spPr bwMode="auto">
          <a:xfrm>
            <a:off x="8976784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Team2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8" name="TextBox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112553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TextBox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8" y="116998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54CCB-D103-4DA6-A9AA-99428B79D51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055" name="Picture 7" descr="фон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8"/>
          <p:cNvSpPr txBox="1">
            <a:spLocks noChangeArrowheads="1"/>
          </p:cNvSpPr>
          <p:nvPr userDrawn="1"/>
        </p:nvSpPr>
        <p:spPr bwMode="auto">
          <a:xfrm>
            <a:off x="2734733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 1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Text Box 9"/>
          <p:cNvSpPr txBox="1">
            <a:spLocks noChangeArrowheads="1"/>
          </p:cNvSpPr>
          <p:nvPr userDrawn="1"/>
        </p:nvSpPr>
        <p:spPr bwMode="auto">
          <a:xfrm>
            <a:off x="8976784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Team2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8" name="TextBox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112553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TextBox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8" y="116998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82DB74-69B4-41EE-9788-0C4E06D7636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055" name="Picture 7" descr="фон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8"/>
          <p:cNvSpPr txBox="1">
            <a:spLocks noChangeArrowheads="1"/>
          </p:cNvSpPr>
          <p:nvPr userDrawn="1"/>
        </p:nvSpPr>
        <p:spPr bwMode="auto">
          <a:xfrm>
            <a:off x="2734733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 1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Text Box 9"/>
          <p:cNvSpPr txBox="1">
            <a:spLocks noChangeArrowheads="1"/>
          </p:cNvSpPr>
          <p:nvPr userDrawn="1"/>
        </p:nvSpPr>
        <p:spPr bwMode="auto">
          <a:xfrm>
            <a:off x="8976784" y="476251"/>
            <a:ext cx="230293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Team2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8" name="TextBox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112553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TextBox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8" y="1169989"/>
            <a:ext cx="211243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0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1251532" y="-74308"/>
            <a:ext cx="9167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ВИКТОРИНА ПО АНГЛИЙСКОМУ ЯЗЫКУ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 « Мир животных.»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853" y="3477491"/>
            <a:ext cx="9074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swim,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can’t fly.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water and I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like a horse.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21" y="2862262"/>
            <a:ext cx="4842597" cy="32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227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crawl,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can’t fly.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black or brown. I live in the forests and in the houses.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18" y="3532911"/>
            <a:ext cx="4781055" cy="28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talk, 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can’t swim.</a:t>
            </a:r>
            <a:endParaRPr lang="ru-RU" sz="4400" dirty="0"/>
          </a:p>
        </p:txBody>
      </p:sp>
      <p:sp>
        <p:nvSpPr>
          <p:cNvPr id="2" name="AutoShape 2" descr="Картинки по запросу &quot;parr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28" y="2861066"/>
            <a:ext cx="5202814" cy="34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jump, 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can’t swim. I am fast.</a:t>
            </a:r>
            <a:endParaRPr lang="ru-RU" sz="4400" dirty="0"/>
          </a:p>
        </p:txBody>
      </p:sp>
      <p:sp>
        <p:nvSpPr>
          <p:cNvPr id="2" name="AutoShape 2" descr="Картинки по запросу &quot;parr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22" y="2973965"/>
            <a:ext cx="5217968" cy="32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walk,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can’t fly.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very slow. 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628900"/>
            <a:ext cx="6097732" cy="34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166939" y="428625"/>
            <a:ext cx="80724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big house in the </a:t>
            </a:r>
            <a:r>
              <a:rPr lang="en-US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picture. </a:t>
            </a:r>
          </a:p>
          <a:p>
            <a:pPr eaLnBrk="1" hangingPunct="1"/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 is yellow with red 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 (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крыша)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 are  two windows in the house and one door. To the 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слева)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house there is a green tree.</a:t>
            </a:r>
          </a:p>
          <a:p>
            <a:pPr eaLnBrk="1" hangingPunct="1"/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(Справа)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house there are two flowers. One flower is red, the second flower is blue. Under the tree there is a black dog. </a:t>
            </a:r>
          </a:p>
          <a:p>
            <a:pPr eaLnBrk="1" hangingPunct="1"/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tree there is a white fat cat.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Безымянный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241533"/>
            <a:ext cx="7933822" cy="643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236"/>
              </p:ext>
            </p:extLst>
          </p:nvPr>
        </p:nvGraphicFramePr>
        <p:xfrm>
          <a:off x="1311129" y="390092"/>
          <a:ext cx="9246034" cy="5456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31">
                  <a:extLst>
                    <a:ext uri="{9D8B030D-6E8A-4147-A177-3AD203B41FA5}">
                      <a16:colId xmlns:a16="http://schemas.microsoft.com/office/drawing/2014/main" val="1911191493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197239400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3233530030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3130049316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248874117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245524161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2747301966"/>
                    </a:ext>
                  </a:extLst>
                </a:gridCol>
                <a:gridCol w="566694">
                  <a:extLst>
                    <a:ext uri="{9D8B030D-6E8A-4147-A177-3AD203B41FA5}">
                      <a16:colId xmlns:a16="http://schemas.microsoft.com/office/drawing/2014/main" val="1166144677"/>
                    </a:ext>
                  </a:extLst>
                </a:gridCol>
                <a:gridCol w="754168">
                  <a:extLst>
                    <a:ext uri="{9D8B030D-6E8A-4147-A177-3AD203B41FA5}">
                      <a16:colId xmlns:a16="http://schemas.microsoft.com/office/drawing/2014/main" val="1242769351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3682687349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3005483866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3453911545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4257494218"/>
                    </a:ext>
                  </a:extLst>
                </a:gridCol>
                <a:gridCol w="660431">
                  <a:extLst>
                    <a:ext uri="{9D8B030D-6E8A-4147-A177-3AD203B41FA5}">
                      <a16:colId xmlns:a16="http://schemas.microsoft.com/office/drawing/2014/main" val="1441495362"/>
                    </a:ext>
                  </a:extLst>
                </a:gridCol>
              </a:tblGrid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77591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596996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80046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0498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78967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[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77234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98659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72652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477752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90567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2552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261012"/>
                  </a:ext>
                </a:extLst>
              </a:tr>
              <a:tr h="419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9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84486"/>
              </p:ext>
            </p:extLst>
          </p:nvPr>
        </p:nvGraphicFramePr>
        <p:xfrm>
          <a:off x="1311131" y="390092"/>
          <a:ext cx="9190609" cy="5304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472">
                  <a:extLst>
                    <a:ext uri="{9D8B030D-6E8A-4147-A177-3AD203B41FA5}">
                      <a16:colId xmlns:a16="http://schemas.microsoft.com/office/drawing/2014/main" val="1911191493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197239400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3233530030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3130049316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248874117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245524161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2747301966"/>
                    </a:ext>
                  </a:extLst>
                </a:gridCol>
                <a:gridCol w="563297">
                  <a:extLst>
                    <a:ext uri="{9D8B030D-6E8A-4147-A177-3AD203B41FA5}">
                      <a16:colId xmlns:a16="http://schemas.microsoft.com/office/drawing/2014/main" val="1166144677"/>
                    </a:ext>
                  </a:extLst>
                </a:gridCol>
                <a:gridCol w="749648">
                  <a:extLst>
                    <a:ext uri="{9D8B030D-6E8A-4147-A177-3AD203B41FA5}">
                      <a16:colId xmlns:a16="http://schemas.microsoft.com/office/drawing/2014/main" val="1242769351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3682687349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3005483866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3453911545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4257494218"/>
                    </a:ext>
                  </a:extLst>
                </a:gridCol>
                <a:gridCol w="656472">
                  <a:extLst>
                    <a:ext uri="{9D8B030D-6E8A-4147-A177-3AD203B41FA5}">
                      <a16:colId xmlns:a16="http://schemas.microsoft.com/office/drawing/2014/main" val="1441495362"/>
                    </a:ext>
                  </a:extLst>
                </a:gridCol>
              </a:tblGrid>
              <a:tr h="40801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77591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596996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80046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0498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78967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77234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98659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72652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477752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90567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2552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261012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P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9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1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48"/>
          <p:cNvGrpSpPr>
            <a:grpSpLocks/>
          </p:cNvGrpSpPr>
          <p:nvPr/>
        </p:nvGrpSpPr>
        <p:grpSpPr bwMode="auto">
          <a:xfrm>
            <a:off x="5516563" y="2828926"/>
            <a:ext cx="3752850" cy="2913063"/>
            <a:chOff x="2515" y="1782"/>
            <a:chExt cx="2364" cy="1835"/>
          </a:xfrm>
        </p:grpSpPr>
        <p:pic>
          <p:nvPicPr>
            <p:cNvPr id="5146" name="Picture 92" descr="заяц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73"/>
              <a:ext cx="134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7" name="Group 147"/>
            <p:cNvGrpSpPr>
              <a:grpSpLocks/>
            </p:cNvGrpSpPr>
            <p:nvPr/>
          </p:nvGrpSpPr>
          <p:grpSpPr bwMode="auto">
            <a:xfrm>
              <a:off x="2515" y="1782"/>
              <a:ext cx="2364" cy="1674"/>
              <a:chOff x="2515" y="1790"/>
              <a:chExt cx="2364" cy="1674"/>
            </a:xfrm>
          </p:grpSpPr>
          <p:sp>
            <p:nvSpPr>
              <p:cNvPr id="5148" name="Line 93"/>
              <p:cNvSpPr>
                <a:spLocks noChangeShapeType="1"/>
              </p:cNvSpPr>
              <p:nvPr/>
            </p:nvSpPr>
            <p:spPr bwMode="auto">
              <a:xfrm flipH="1" flipV="1">
                <a:off x="2702" y="1799"/>
                <a:ext cx="862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49" name="Line 94"/>
              <p:cNvSpPr>
                <a:spLocks noChangeShapeType="1"/>
              </p:cNvSpPr>
              <p:nvPr/>
            </p:nvSpPr>
            <p:spPr bwMode="auto">
              <a:xfrm flipV="1">
                <a:off x="3881" y="1790"/>
                <a:ext cx="99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0" name="Line 95"/>
              <p:cNvSpPr>
                <a:spLocks noChangeShapeType="1"/>
              </p:cNvSpPr>
              <p:nvPr/>
            </p:nvSpPr>
            <p:spPr bwMode="auto">
              <a:xfrm flipV="1">
                <a:off x="4289" y="1799"/>
                <a:ext cx="59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1" name="Line 96"/>
              <p:cNvSpPr>
                <a:spLocks noChangeShapeType="1"/>
              </p:cNvSpPr>
              <p:nvPr/>
            </p:nvSpPr>
            <p:spPr bwMode="auto">
              <a:xfrm flipH="1" flipV="1">
                <a:off x="2515" y="2020"/>
                <a:ext cx="878" cy="6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2" name="Line 97"/>
              <p:cNvSpPr>
                <a:spLocks noChangeShapeType="1"/>
              </p:cNvSpPr>
              <p:nvPr/>
            </p:nvSpPr>
            <p:spPr bwMode="auto">
              <a:xfrm flipH="1" flipV="1">
                <a:off x="2520" y="2026"/>
                <a:ext cx="1055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3" name="Line 98"/>
              <p:cNvSpPr>
                <a:spLocks noChangeShapeType="1"/>
              </p:cNvSpPr>
              <p:nvPr/>
            </p:nvSpPr>
            <p:spPr bwMode="auto">
              <a:xfrm>
                <a:off x="3453" y="2704"/>
                <a:ext cx="1168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4" name="Line 99"/>
              <p:cNvSpPr>
                <a:spLocks noChangeShapeType="1"/>
              </p:cNvSpPr>
              <p:nvPr/>
            </p:nvSpPr>
            <p:spPr bwMode="auto">
              <a:xfrm>
                <a:off x="4125" y="3378"/>
                <a:ext cx="57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5" name="Line 100"/>
              <p:cNvSpPr>
                <a:spLocks noChangeShapeType="1"/>
              </p:cNvSpPr>
              <p:nvPr/>
            </p:nvSpPr>
            <p:spPr bwMode="auto">
              <a:xfrm flipH="1" flipV="1">
                <a:off x="2611" y="3069"/>
                <a:ext cx="714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124" name="Rectangle 101"/>
          <p:cNvSpPr>
            <a:spLocks noChangeArrowheads="1"/>
          </p:cNvSpPr>
          <p:nvPr/>
        </p:nvSpPr>
        <p:spPr bwMode="auto">
          <a:xfrm>
            <a:off x="2424114" y="2205038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Расставь названия</a:t>
            </a:r>
          </a:p>
        </p:txBody>
      </p:sp>
      <p:sp>
        <p:nvSpPr>
          <p:cNvPr id="15462" name="Text Box 102"/>
          <p:cNvSpPr txBox="1">
            <a:spLocks noChangeArrowheads="1"/>
          </p:cNvSpPr>
          <p:nvPr/>
        </p:nvSpPr>
        <p:spPr bwMode="auto">
          <a:xfrm>
            <a:off x="3359151" y="3355976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772BDD"/>
                </a:solidFill>
              </a:rPr>
              <a:t>head</a:t>
            </a:r>
            <a:endParaRPr lang="ru-RU" altLang="ru-RU" sz="2400" b="1">
              <a:solidFill>
                <a:srgbClr val="772BDD"/>
              </a:solidFill>
            </a:endParaRPr>
          </a:p>
        </p:txBody>
      </p:sp>
      <p:sp>
        <p:nvSpPr>
          <p:cNvPr id="15463" name="Text Box 103"/>
          <p:cNvSpPr txBox="1">
            <a:spLocks noChangeArrowheads="1"/>
          </p:cNvSpPr>
          <p:nvPr/>
        </p:nvSpPr>
        <p:spPr bwMode="auto">
          <a:xfrm>
            <a:off x="3359151" y="2781301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772BDD"/>
                </a:solidFill>
              </a:rPr>
              <a:t>tail</a:t>
            </a:r>
            <a:endParaRPr lang="ru-RU" altLang="ru-RU" sz="2400" b="1" dirty="0">
              <a:solidFill>
                <a:srgbClr val="772BDD"/>
              </a:solidFill>
            </a:endParaRPr>
          </a:p>
        </p:txBody>
      </p:sp>
      <p:sp>
        <p:nvSpPr>
          <p:cNvPr id="15464" name="Text Box 104"/>
          <p:cNvSpPr txBox="1">
            <a:spLocks noChangeArrowheads="1"/>
          </p:cNvSpPr>
          <p:nvPr/>
        </p:nvSpPr>
        <p:spPr bwMode="auto">
          <a:xfrm>
            <a:off x="3359151" y="3932239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772BDD"/>
                </a:solidFill>
              </a:rPr>
              <a:t>ears</a:t>
            </a:r>
            <a:endParaRPr lang="ru-RU" altLang="ru-RU" sz="2400" b="1">
              <a:solidFill>
                <a:srgbClr val="772BDD"/>
              </a:solidFill>
            </a:endParaRPr>
          </a:p>
        </p:txBody>
      </p:sp>
      <p:sp>
        <p:nvSpPr>
          <p:cNvPr id="15465" name="Text Box 105"/>
          <p:cNvSpPr txBox="1">
            <a:spLocks noChangeArrowheads="1"/>
          </p:cNvSpPr>
          <p:nvPr/>
        </p:nvSpPr>
        <p:spPr bwMode="auto">
          <a:xfrm>
            <a:off x="3359151" y="5156201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772BDD"/>
                </a:solidFill>
              </a:rPr>
              <a:t>eyes</a:t>
            </a:r>
            <a:endParaRPr lang="ru-RU" altLang="ru-RU" sz="2400" b="1">
              <a:solidFill>
                <a:srgbClr val="772BDD"/>
              </a:solidFill>
            </a:endParaRP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3359151" y="4508501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772BDD"/>
                </a:solidFill>
              </a:rPr>
              <a:t>nose</a:t>
            </a:r>
            <a:endParaRPr lang="ru-RU" altLang="ru-RU" sz="2400" b="1">
              <a:solidFill>
                <a:srgbClr val="772BDD"/>
              </a:solidFill>
            </a:endParaRPr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3359151" y="5732464"/>
            <a:ext cx="10080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772BDD"/>
                </a:solidFill>
              </a:rPr>
              <a:t>foot</a:t>
            </a:r>
            <a:endParaRPr lang="ru-RU" altLang="ru-RU" sz="2400" b="1">
              <a:solidFill>
                <a:srgbClr val="772BDD"/>
              </a:solidFill>
            </a:endParaRPr>
          </a:p>
        </p:txBody>
      </p:sp>
      <p:sp>
        <p:nvSpPr>
          <p:cNvPr id="5131" name="Rectangle 109"/>
          <p:cNvSpPr>
            <a:spLocks noChangeArrowheads="1"/>
          </p:cNvSpPr>
          <p:nvPr/>
        </p:nvSpPr>
        <p:spPr bwMode="auto">
          <a:xfrm>
            <a:off x="2782889" y="2781300"/>
            <a:ext cx="433387" cy="50323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1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2" name="Rectangle 110"/>
          <p:cNvSpPr>
            <a:spLocks noChangeArrowheads="1"/>
          </p:cNvSpPr>
          <p:nvPr/>
        </p:nvSpPr>
        <p:spPr bwMode="auto">
          <a:xfrm>
            <a:off x="2782889" y="3357563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2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3" name="Rectangle 111"/>
          <p:cNvSpPr>
            <a:spLocks noChangeArrowheads="1"/>
          </p:cNvSpPr>
          <p:nvPr/>
        </p:nvSpPr>
        <p:spPr bwMode="auto">
          <a:xfrm>
            <a:off x="2782889" y="3933825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3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4" name="Rectangle 112"/>
          <p:cNvSpPr>
            <a:spLocks noChangeArrowheads="1"/>
          </p:cNvSpPr>
          <p:nvPr/>
        </p:nvSpPr>
        <p:spPr bwMode="auto">
          <a:xfrm>
            <a:off x="2782889" y="4508500"/>
            <a:ext cx="433387" cy="43338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4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5" name="Rectangle 115"/>
          <p:cNvSpPr>
            <a:spLocks noChangeArrowheads="1"/>
          </p:cNvSpPr>
          <p:nvPr/>
        </p:nvSpPr>
        <p:spPr bwMode="auto">
          <a:xfrm>
            <a:off x="2782889" y="5157788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5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6" name="Rectangle 117"/>
          <p:cNvSpPr>
            <a:spLocks noChangeArrowheads="1"/>
          </p:cNvSpPr>
          <p:nvPr/>
        </p:nvSpPr>
        <p:spPr bwMode="auto">
          <a:xfrm>
            <a:off x="2782889" y="5734050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800">
                <a:solidFill>
                  <a:srgbClr val="772BDD"/>
                </a:solidFill>
              </a:rPr>
              <a:t>6</a:t>
            </a:r>
            <a:endParaRPr lang="ru-RU" altLang="ru-RU" sz="1800">
              <a:solidFill>
                <a:srgbClr val="772BDD"/>
              </a:solidFill>
            </a:endParaRPr>
          </a:p>
        </p:txBody>
      </p:sp>
      <p:sp>
        <p:nvSpPr>
          <p:cNvPr id="5137" name="Line 120"/>
          <p:cNvSpPr>
            <a:spLocks noChangeShapeType="1"/>
          </p:cNvSpPr>
          <p:nvPr/>
        </p:nvSpPr>
        <p:spPr bwMode="auto">
          <a:xfrm>
            <a:off x="95519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Text Box 126"/>
          <p:cNvSpPr txBox="1">
            <a:spLocks noChangeArrowheads="1"/>
          </p:cNvSpPr>
          <p:nvPr/>
        </p:nvSpPr>
        <p:spPr bwMode="auto">
          <a:xfrm>
            <a:off x="8972551" y="5287964"/>
            <a:ext cx="1008063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39" name="Text Box 127"/>
          <p:cNvSpPr txBox="1">
            <a:spLocks noChangeArrowheads="1"/>
          </p:cNvSpPr>
          <p:nvPr/>
        </p:nvSpPr>
        <p:spPr bwMode="auto">
          <a:xfrm>
            <a:off x="8972551" y="5287964"/>
            <a:ext cx="1008063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40" name="Text Box 129"/>
          <p:cNvSpPr txBox="1">
            <a:spLocks noChangeArrowheads="1"/>
          </p:cNvSpPr>
          <p:nvPr/>
        </p:nvSpPr>
        <p:spPr bwMode="auto">
          <a:xfrm>
            <a:off x="8840788" y="4324351"/>
            <a:ext cx="1008062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41" name="Text Box 130"/>
          <p:cNvSpPr txBox="1">
            <a:spLocks noChangeArrowheads="1"/>
          </p:cNvSpPr>
          <p:nvPr/>
        </p:nvSpPr>
        <p:spPr bwMode="auto">
          <a:xfrm>
            <a:off x="9275763" y="2635251"/>
            <a:ext cx="1008062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42" name="Text Box 131"/>
          <p:cNvSpPr txBox="1">
            <a:spLocks noChangeArrowheads="1"/>
          </p:cNvSpPr>
          <p:nvPr/>
        </p:nvSpPr>
        <p:spPr bwMode="auto">
          <a:xfrm>
            <a:off x="5673726" y="2392364"/>
            <a:ext cx="1008063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43" name="Text Box 132"/>
          <p:cNvSpPr txBox="1">
            <a:spLocks noChangeArrowheads="1"/>
          </p:cNvSpPr>
          <p:nvPr/>
        </p:nvSpPr>
        <p:spPr bwMode="auto">
          <a:xfrm>
            <a:off x="4556126" y="2986089"/>
            <a:ext cx="1008063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sp>
        <p:nvSpPr>
          <p:cNvPr id="5144" name="Text Box 135"/>
          <p:cNvSpPr txBox="1">
            <a:spLocks noChangeArrowheads="1"/>
          </p:cNvSpPr>
          <p:nvPr/>
        </p:nvSpPr>
        <p:spPr bwMode="auto">
          <a:xfrm>
            <a:off x="4664076" y="4651376"/>
            <a:ext cx="1008063" cy="46672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772BDD"/>
              </a:solidFill>
            </a:endParaRPr>
          </a:p>
        </p:txBody>
      </p:sp>
      <p:pic>
        <p:nvPicPr>
          <p:cNvPr id="5145" name="Picture 149" descr="стрел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365876"/>
            <a:ext cx="982662" cy="4921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307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0208 L 0.61615 0.3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3.7037E-7 L 0.25278 -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0787 L 0.64566 -0.18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1458 L 0.60017 -0.026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0.00046 L 0.13108 -0.317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787 L 0.14288 -0.156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7"/>
                  </p:tgtEl>
                </p:cond>
              </p:nextCondLst>
            </p:seq>
          </p:childTnLst>
        </p:cTn>
      </p:par>
    </p:tnLst>
    <p:bldLst>
      <p:bldP spid="15462" grpId="0" animBg="1"/>
      <p:bldP spid="15463" grpId="0" animBg="1"/>
      <p:bldP spid="15464" grpId="0" animBg="1"/>
      <p:bldP spid="15465" grpId="0" animBg="1"/>
      <p:bldP spid="15466" grpId="0" animBg="1"/>
      <p:bldP spid="154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1"/>
          <p:cNvSpPr>
            <a:spLocks noChangeShapeType="1"/>
          </p:cNvSpPr>
          <p:nvPr/>
        </p:nvSpPr>
        <p:spPr bwMode="auto">
          <a:xfrm>
            <a:off x="95519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42"/>
          <p:cNvSpPr txBox="1">
            <a:spLocks noChangeArrowheads="1"/>
          </p:cNvSpPr>
          <p:nvPr/>
        </p:nvSpPr>
        <p:spPr bwMode="auto">
          <a:xfrm>
            <a:off x="3216275" y="4721225"/>
            <a:ext cx="1296988" cy="161448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Dolphin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Squirrel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Fly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Cow</a:t>
            </a:r>
            <a:endParaRPr lang="ru-RU" altLang="ru-RU" sz="1800" b="1">
              <a:solidFill>
                <a:srgbClr val="772BDD"/>
              </a:solidFill>
            </a:endParaRPr>
          </a:p>
        </p:txBody>
      </p:sp>
      <p:sp>
        <p:nvSpPr>
          <p:cNvPr id="6149" name="Text Box 43"/>
          <p:cNvSpPr txBox="1">
            <a:spLocks noChangeArrowheads="1"/>
          </p:cNvSpPr>
          <p:nvPr/>
        </p:nvSpPr>
        <p:spPr bwMode="auto">
          <a:xfrm>
            <a:off x="4943475" y="4721225"/>
            <a:ext cx="1296988" cy="161448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Goat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Dolphin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Fly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Squirrel</a:t>
            </a:r>
            <a:endParaRPr lang="ru-RU" altLang="ru-RU" sz="1800" b="1">
              <a:solidFill>
                <a:srgbClr val="772BDD"/>
              </a:solidFill>
            </a:endParaRPr>
          </a:p>
        </p:txBody>
      </p:sp>
      <p:sp>
        <p:nvSpPr>
          <p:cNvPr id="6150" name="Text Box 44"/>
          <p:cNvSpPr txBox="1">
            <a:spLocks noChangeArrowheads="1"/>
          </p:cNvSpPr>
          <p:nvPr/>
        </p:nvSpPr>
        <p:spPr bwMode="auto">
          <a:xfrm>
            <a:off x="6816725" y="4721225"/>
            <a:ext cx="1296988" cy="161448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Fly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Dolphin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Squirrel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Turtle</a:t>
            </a:r>
            <a:endParaRPr lang="ru-RU" altLang="ru-RU" sz="1800" b="1">
              <a:solidFill>
                <a:srgbClr val="772BDD"/>
              </a:solidFill>
            </a:endParaRPr>
          </a:p>
        </p:txBody>
      </p:sp>
      <p:sp>
        <p:nvSpPr>
          <p:cNvPr id="6151" name="Text Box 45"/>
          <p:cNvSpPr txBox="1">
            <a:spLocks noChangeArrowheads="1"/>
          </p:cNvSpPr>
          <p:nvPr/>
        </p:nvSpPr>
        <p:spPr bwMode="auto">
          <a:xfrm>
            <a:off x="8616950" y="4721225"/>
            <a:ext cx="1296988" cy="1614488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Squirrel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Fly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Hare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>
                <a:solidFill>
                  <a:srgbClr val="772BDD"/>
                </a:solidFill>
              </a:rPr>
              <a:t>Dolphin</a:t>
            </a:r>
            <a:endParaRPr lang="ru-RU" altLang="ru-RU" sz="1800" b="1">
              <a:solidFill>
                <a:srgbClr val="772BDD"/>
              </a:solidFill>
            </a:endParaRPr>
          </a:p>
        </p:txBody>
      </p:sp>
      <p:sp>
        <p:nvSpPr>
          <p:cNvPr id="6152" name="Text Box 46"/>
          <p:cNvSpPr txBox="1">
            <a:spLocks noChangeArrowheads="1"/>
          </p:cNvSpPr>
          <p:nvPr/>
        </p:nvSpPr>
        <p:spPr bwMode="auto">
          <a:xfrm>
            <a:off x="3503614" y="4144963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</a:rPr>
              <a:t>a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6153" name="Text Box 47"/>
          <p:cNvSpPr txBox="1">
            <a:spLocks noChangeArrowheads="1"/>
          </p:cNvSpPr>
          <p:nvPr/>
        </p:nvSpPr>
        <p:spPr bwMode="auto">
          <a:xfrm>
            <a:off x="3503614" y="4144963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1">
                <a:solidFill>
                  <a:srgbClr val="FF6600"/>
                </a:solidFill>
              </a:rPr>
              <a:t>a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6154" name="Text Box 48"/>
          <p:cNvSpPr txBox="1">
            <a:spLocks noChangeArrowheads="1"/>
          </p:cNvSpPr>
          <p:nvPr/>
        </p:nvSpPr>
        <p:spPr bwMode="auto">
          <a:xfrm>
            <a:off x="5448300" y="4144963"/>
            <a:ext cx="287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1">
                <a:solidFill>
                  <a:srgbClr val="FF6600"/>
                </a:solidFill>
              </a:rPr>
              <a:t>b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6155" name="Text Box 49"/>
          <p:cNvSpPr txBox="1">
            <a:spLocks noChangeArrowheads="1"/>
          </p:cNvSpPr>
          <p:nvPr/>
        </p:nvSpPr>
        <p:spPr bwMode="auto">
          <a:xfrm>
            <a:off x="7248525" y="4144963"/>
            <a:ext cx="287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1">
                <a:solidFill>
                  <a:srgbClr val="FF6600"/>
                </a:solidFill>
              </a:rPr>
              <a:t>c</a:t>
            </a:r>
            <a:endParaRPr lang="ru-RU" altLang="ru-RU" b="1">
              <a:solidFill>
                <a:srgbClr val="FF6600"/>
              </a:solidFill>
            </a:endParaRP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9120189" y="4144963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ru-RU" b="1">
                <a:solidFill>
                  <a:srgbClr val="FF6600"/>
                </a:solidFill>
              </a:rPr>
              <a:t>d</a:t>
            </a:r>
            <a:endParaRPr lang="ru-RU" altLang="ru-RU" b="1">
              <a:solidFill>
                <a:srgbClr val="FF6600"/>
              </a:solidFill>
            </a:endParaRPr>
          </a:p>
        </p:txBody>
      </p:sp>
      <p:pic>
        <p:nvPicPr>
          <p:cNvPr id="6157" name="Picture 51" descr="rabbit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2789238"/>
            <a:ext cx="1241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28488509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EC8"/>
              </a:clrFrom>
              <a:clrTo>
                <a:srgbClr val="F0EE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4" y="2573338"/>
            <a:ext cx="21605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3" descr="Musca_domesti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2674939"/>
            <a:ext cx="1908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4" descr="i?id=39229147&amp;tov=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9" y="2636838"/>
            <a:ext cx="2160587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55"/>
          <p:cNvSpPr>
            <a:spLocks noChangeArrowheads="1"/>
          </p:cNvSpPr>
          <p:nvPr/>
        </p:nvSpPr>
        <p:spPr bwMode="auto">
          <a:xfrm>
            <a:off x="2474914" y="1954213"/>
            <a:ext cx="801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Какие животные изображены на картинках</a:t>
            </a:r>
            <a:r>
              <a:rPr lang="en-US" altLang="ru-RU" b="1">
                <a:solidFill>
                  <a:srgbClr val="000000"/>
                </a:solidFill>
              </a:rPr>
              <a:t>?</a:t>
            </a:r>
            <a:endParaRPr lang="ru-RU" altLang="ru-RU" b="1">
              <a:solidFill>
                <a:srgbClr val="000000"/>
              </a:solidFill>
            </a:endParaRPr>
          </a:p>
        </p:txBody>
      </p:sp>
      <p:pic>
        <p:nvPicPr>
          <p:cNvPr id="6162" name="Picture 56" descr="стрелк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365876"/>
            <a:ext cx="982662" cy="4921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38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19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трел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365876"/>
            <a:ext cx="982662" cy="4921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743450" y="1954213"/>
            <a:ext cx="4051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Какое число больше</a:t>
            </a:r>
            <a:r>
              <a:rPr lang="en-US" altLang="ru-RU" b="1"/>
              <a:t>?</a:t>
            </a:r>
            <a:endParaRPr lang="ru-RU" altLang="ru-RU" b="1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118100" y="4443413"/>
            <a:ext cx="4643438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772BDD"/>
                </a:solidFill>
              </a:rPr>
              <a:t> seventy + sixteen</a:t>
            </a:r>
            <a:endParaRPr lang="ru-RU" altLang="ru-RU" sz="3600" b="1">
              <a:solidFill>
                <a:srgbClr val="772BDD"/>
              </a:solidFill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838451" y="2973388"/>
            <a:ext cx="4652963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772BDD"/>
                </a:solidFill>
              </a:rPr>
              <a:t>seventeen  + sixty</a:t>
            </a:r>
            <a:endParaRPr lang="ru-RU" altLang="ru-RU" sz="3600" b="1">
              <a:solidFill>
                <a:srgbClr val="772BDD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8529639" y="3394076"/>
            <a:ext cx="1571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8137827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</p:childTnLst>
        </p:cTn>
      </p:par>
    </p:tnLst>
    <p:bldLst>
      <p:bldP spid="860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трел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365876"/>
            <a:ext cx="982662" cy="4921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7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4244975"/>
            <a:ext cx="37433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7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6" y="4509439"/>
            <a:ext cx="3376615" cy="25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7985125" y="5845175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 smtClean="0">
                <a:solidFill>
                  <a:srgbClr val="FFFFFF"/>
                </a:solidFill>
              </a:rPr>
              <a:t>food</a:t>
            </a:r>
            <a:endParaRPr lang="ru-RU" altLang="ru-RU" sz="3200" dirty="0">
              <a:solidFill>
                <a:srgbClr val="FFFFFF"/>
              </a:solidFill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982914" y="5834064"/>
            <a:ext cx="1277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ru-RU" sz="3200" dirty="0" smtClean="0">
                <a:solidFill>
                  <a:srgbClr val="FFFFFF"/>
                </a:solidFill>
              </a:rPr>
              <a:t>drinks</a:t>
            </a:r>
            <a:endParaRPr lang="ru-RU" altLang="ru-RU" sz="3200" dirty="0">
              <a:solidFill>
                <a:srgbClr val="FFFFFF"/>
              </a:solidFill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4329113" y="2055813"/>
            <a:ext cx="497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Разложи продукты в 2 корзины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425825" y="2716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511800" y="4305300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772BDD"/>
                </a:solidFill>
              </a:rPr>
              <a:t>juice</a:t>
            </a:r>
            <a:endParaRPr lang="ru-RU" altLang="ru-RU" b="1" dirty="0">
              <a:solidFill>
                <a:srgbClr val="772BDD"/>
              </a:solidFill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5170488" y="5246688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nut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698875" y="4168775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sandwich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4805363" y="2938463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potato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6965950" y="3740150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orange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7056438" y="2840038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772BDD"/>
                </a:solidFill>
              </a:rPr>
              <a:t>carrot</a:t>
            </a:r>
            <a:endParaRPr lang="ru-RU" altLang="ru-RU" b="1" dirty="0">
              <a:solidFill>
                <a:srgbClr val="772BDD"/>
              </a:solidFill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2524125" y="3463925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meat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2500313" y="2690813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772BDD"/>
                </a:solidFill>
              </a:rPr>
              <a:t>milk</a:t>
            </a:r>
            <a:endParaRPr lang="ru-RU" altLang="ru-RU" b="1" dirty="0">
              <a:solidFill>
                <a:srgbClr val="772BDD"/>
              </a:solidFill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8915400" y="3644900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tea</a:t>
            </a:r>
            <a:endParaRPr lang="ru-RU" altLang="ru-RU" b="1">
              <a:solidFill>
                <a:srgbClr val="772BDD"/>
              </a:solidFill>
            </a:endParaRP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8739188" y="2617788"/>
            <a:ext cx="1549400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772B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772BDD"/>
                </a:solidFill>
              </a:rPr>
              <a:t>cheese</a:t>
            </a:r>
            <a:endParaRPr lang="ru-RU" altLang="ru-RU" b="1">
              <a:solidFill>
                <a:srgbClr val="772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28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6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6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6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6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6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70"/>
                  </p:tgtEl>
                </p:cond>
              </p:nextCondLst>
            </p:seq>
          </p:childTnLst>
        </p:cTn>
      </p:par>
    </p:tnLst>
    <p:bldLst>
      <p:bldP spid="96268" grpId="0" animBg="1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3" y="251403"/>
            <a:ext cx="5680362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260093"/>
            <a:ext cx="10307782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 can jump, but I can’t fly.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water and I am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green.</a:t>
            </a:r>
            <a:endParaRPr lang="ru-RU" sz="4400" dirty="0"/>
          </a:p>
        </p:txBody>
      </p:sp>
      <p:pic>
        <p:nvPicPr>
          <p:cNvPr id="1026" name="Picture 2" descr="Картинки по запросу kzuei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2583913"/>
            <a:ext cx="5624945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1_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1_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308</TotalTime>
  <Words>502</Words>
  <Application>Microsoft Office PowerPoint</Application>
  <PresentationFormat>Широкоэкранный</PresentationFormat>
  <Paragraphs>291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Ион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Ayza</dc:creator>
  <cp:lastModifiedBy>айза касумова</cp:lastModifiedBy>
  <cp:revision>25</cp:revision>
  <dcterms:created xsi:type="dcterms:W3CDTF">2017-02-12T15:42:53Z</dcterms:created>
  <dcterms:modified xsi:type="dcterms:W3CDTF">2020-03-14T03:54:34Z</dcterms:modified>
</cp:coreProperties>
</file>